
<file path=[Content_Types].xml><?xml version="1.0" encoding="utf-8"?>
<Types xmlns="http://schemas.openxmlformats.org/package/2006/content-types">
  <Default Extension="avif" ContentType="image/av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64" r:id="rId9"/>
    <p:sldId id="265" r:id="rId10"/>
    <p:sldId id="266" r:id="rId11"/>
    <p:sldId id="267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71CE-09AE-4F69-B621-F8DF3D8E8F7F}" type="datetimeFigureOut">
              <a:rPr lang="en-IN" smtClean="0"/>
              <a:t>01-06-25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4A02D-51AD-46B1-BEAA-030EEE8DE8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63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3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304801"/>
            <a:ext cx="12191999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4500" kern="1200" cap="all" spc="225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2400" b="0" i="0" cap="all" spc="45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81068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9730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3" cy="2203704"/>
          </a:xfrm>
        </p:spPr>
        <p:txBody>
          <a:bodyPr anchor="b">
            <a:noAutofit/>
          </a:bodyPr>
          <a:lstStyle>
            <a:lvl1pPr algn="l">
              <a:defRPr sz="24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1" y="336550"/>
            <a:ext cx="5303640" cy="6184900"/>
          </a:xfrm>
        </p:spPr>
        <p:txBody>
          <a:bodyPr/>
          <a:lstStyle>
            <a:lvl1pPr algn="ctr"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9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350" spc="0" baseline="0">
                <a:solidFill>
                  <a:schemeClr val="bg1"/>
                </a:solidFill>
                <a:latin typeface="+mn-lt"/>
              </a:defRPr>
            </a:lvl1pPr>
            <a:lvl2pPr marL="426911" indent="-214313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350" spc="0"/>
            </a:lvl2pPr>
            <a:lvl3pPr marL="646367" indent="-214313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350" spc="0"/>
            </a:lvl3pPr>
            <a:lvl4pPr marL="864108" indent="-214313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35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89627" y="2679480"/>
            <a:ext cx="43526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55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80134"/>
            <a:ext cx="311407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1" cy="2202350"/>
          </a:xfrm>
        </p:spPr>
        <p:txBody>
          <a:bodyPr anchor="b">
            <a:noAutofit/>
          </a:bodyPr>
          <a:lstStyle>
            <a:lvl1pPr algn="l">
              <a:defRPr sz="24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7" y="3078482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350" spc="0" baseline="0">
                <a:solidFill>
                  <a:schemeClr val="bg1"/>
                </a:solidFill>
                <a:latin typeface="+mn-lt"/>
              </a:defRPr>
            </a:lvl1pPr>
            <a:lvl2pPr marL="426911" indent="-214313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350" spc="0"/>
            </a:lvl2pPr>
            <a:lvl3pPr marL="646367" indent="-214313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350" spc="0"/>
            </a:lvl3pPr>
            <a:lvl4pPr marL="864108" indent="-214313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35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5"/>
            <a:ext cx="6705600" cy="6048375"/>
          </a:xfrm>
        </p:spPr>
        <p:txBody>
          <a:bodyPr/>
          <a:lstStyle>
            <a:lvl1pPr>
              <a:defRPr sz="18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9"/>
            <a:ext cx="4114800" cy="365125"/>
          </a:xfrm>
        </p:spPr>
        <p:txBody>
          <a:bodyPr>
            <a:noAutofit/>
          </a:bodyPr>
          <a:lstStyle>
            <a:lvl1pPr algn="l">
              <a:defRPr sz="9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561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416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4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24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1" y="2465537"/>
            <a:ext cx="7303539" cy="3427265"/>
          </a:xfrm>
        </p:spPr>
        <p:txBody>
          <a:bodyPr/>
          <a:lstStyle>
            <a:lvl1pPr marL="212598" indent="-212598"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350" spc="0" baseline="0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20000"/>
              </a:lnSpc>
              <a:spcBef>
                <a:spcPts val="375"/>
              </a:spcBef>
              <a:buClr>
                <a:schemeClr val="accent3"/>
              </a:buClr>
              <a:defRPr sz="1350" spc="0"/>
            </a:lvl2pPr>
            <a:lvl3pPr marL="644652" indent="-212598">
              <a:lnSpc>
                <a:spcPct val="120000"/>
              </a:lnSpc>
              <a:spcBef>
                <a:spcPts val="375"/>
              </a:spcBef>
              <a:buClr>
                <a:schemeClr val="accent3"/>
              </a:buClr>
              <a:defRPr sz="1350" spc="0"/>
            </a:lvl3pPr>
            <a:lvl4pPr marL="864108">
              <a:lnSpc>
                <a:spcPct val="120000"/>
              </a:lnSpc>
              <a:spcBef>
                <a:spcPts val="375"/>
              </a:spcBef>
              <a:buClr>
                <a:schemeClr val="accent3"/>
              </a:buClr>
              <a:defRPr sz="135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1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>
                <a:solidFill>
                  <a:schemeClr val="bg1"/>
                </a:solidFill>
                <a:latin typeface="+mn-lt"/>
              </a:defRPr>
            </a:lvl1pPr>
            <a:lvl2pPr marL="342900" indent="0">
              <a:lnSpc>
                <a:spcPct val="120000"/>
              </a:lnSpc>
              <a:spcBef>
                <a:spcPts val="75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2pPr>
            <a:lvl3pPr marL="685800" indent="0">
              <a:lnSpc>
                <a:spcPct val="120000"/>
              </a:lnSpc>
              <a:spcBef>
                <a:spcPts val="750"/>
              </a:spcBef>
              <a:buNone/>
              <a:defRPr sz="1050">
                <a:solidFill>
                  <a:schemeClr val="bg1"/>
                </a:solidFill>
                <a:latin typeface="+mn-lt"/>
              </a:defRPr>
            </a:lvl3pPr>
            <a:lvl4pPr marL="1028700" indent="0">
              <a:lnSpc>
                <a:spcPct val="120000"/>
              </a:lnSpc>
              <a:spcBef>
                <a:spcPts val="750"/>
              </a:spcBef>
              <a:buNone/>
              <a:defRPr sz="900">
                <a:solidFill>
                  <a:schemeClr val="bg1"/>
                </a:solidFill>
                <a:latin typeface="+mn-lt"/>
              </a:defRPr>
            </a:lvl4pPr>
            <a:lvl5pPr marL="1371600" indent="0">
              <a:lnSpc>
                <a:spcPct val="120000"/>
              </a:lnSpc>
              <a:spcBef>
                <a:spcPts val="750"/>
              </a:spcBef>
              <a:buNone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9"/>
            <a:ext cx="4114800" cy="365125"/>
          </a:xfrm>
        </p:spPr>
        <p:txBody>
          <a:bodyPr>
            <a:noAutofit/>
          </a:bodyPr>
          <a:lstStyle>
            <a:lvl1pPr algn="l">
              <a:defRPr sz="9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89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70" y="343816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40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2" y="643844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24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18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9"/>
            <a:ext cx="4114800" cy="365125"/>
          </a:xfrm>
        </p:spPr>
        <p:txBody>
          <a:bodyPr>
            <a:noAutofit/>
          </a:bodyPr>
          <a:lstStyle>
            <a:lvl1pPr algn="l">
              <a:defRPr sz="9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085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75464" y="4138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5" cy="2203704"/>
          </a:xfrm>
        </p:spPr>
        <p:txBody>
          <a:bodyPr anchor="b">
            <a:noAutofit/>
          </a:bodyPr>
          <a:lstStyle>
            <a:lvl1pPr>
              <a:defRPr sz="24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49" y="3079121"/>
            <a:ext cx="4413251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750"/>
              </a:spcBef>
              <a:defRPr sz="135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 sz="105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 sz="9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3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4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9419-1E94-4E0C-96E2-21F8D6055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864" y="2766221"/>
            <a:ext cx="10582275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194100-EB87-2885-1316-C8CE56C275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864" y="4160520"/>
            <a:ext cx="10582275" cy="202914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245951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5095-5FAE-82BA-EB9D-4A30CBE30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FAA95-E8F5-FF76-6DFD-4957EB0FA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5E238-7F38-3BDB-3361-EAA30C45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CB78D-1030-40F6-BCF5-F9B21956E021}" type="datetimeFigureOut">
              <a:rPr lang="en-IN" smtClean="0"/>
              <a:t>01-06-25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4C4DE-5768-0286-2C61-399E72F2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5D50E-DC4D-5F7A-9AFD-C78C01E1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809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913795" y="1732451"/>
            <a:ext cx="10353763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7678736" y="58832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913797" y="5883277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10514013" y="5883277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6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3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2"/>
            <a:ext cx="12191995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4500" kern="1200" cap="all" spc="225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7078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466503" cy="1936866"/>
          </a:xfrm>
        </p:spPr>
        <p:txBody>
          <a:bodyPr anchor="b"/>
          <a:lstStyle>
            <a:lvl1pPr>
              <a:defRPr sz="24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3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50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defRPr sz="135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defRPr sz="12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defRPr sz="105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defRPr sz="9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121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70" y="343816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70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2400" cap="all" spc="225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70" y="3484617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4500" b="0" i="0" cap="all" spc="45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9"/>
            <a:ext cx="4114800" cy="365125"/>
          </a:xfrm>
        </p:spPr>
        <p:txBody>
          <a:bodyPr>
            <a:noAutofit/>
          </a:bodyPr>
          <a:lstStyle>
            <a:lvl1pPr algn="l">
              <a:defRPr sz="9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097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1" cy="2785158"/>
          </a:xfrm>
        </p:spPr>
        <p:txBody>
          <a:bodyPr anchor="b">
            <a:noAutofit/>
          </a:bodyPr>
          <a:lstStyle>
            <a:lvl1pPr algn="l">
              <a:defRPr sz="1800" cap="all" spc="225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1" y="3484617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2400" b="0" i="0" cap="all" spc="45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9" y="336550"/>
            <a:ext cx="5322887" cy="6184900"/>
          </a:xfrm>
        </p:spPr>
        <p:txBody>
          <a:bodyPr/>
          <a:lstStyle>
            <a:lvl1pPr algn="ctr"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9"/>
            <a:ext cx="4114800" cy="365125"/>
          </a:xfrm>
        </p:spPr>
        <p:txBody>
          <a:bodyPr>
            <a:noAutofit/>
          </a:bodyPr>
          <a:lstStyle>
            <a:lvl1pPr algn="l">
              <a:defRPr sz="9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374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56341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05670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24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2"/>
            <a:ext cx="7420819" cy="3676649"/>
          </a:xfrm>
        </p:spPr>
        <p:txBody>
          <a:bodyPr/>
          <a:lstStyle>
            <a:lvl1pPr marL="214313" indent="-214313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350">
                <a:solidFill>
                  <a:schemeClr val="bg1"/>
                </a:solidFill>
                <a:latin typeface="+mn-lt"/>
              </a:defRPr>
            </a:lvl1pPr>
            <a:lvl2pPr marL="600075" indent="-257175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2pPr>
            <a:lvl3pPr marL="942975" indent="-257175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+mn-lt"/>
              </a:defRPr>
            </a:lvl3pPr>
            <a:lvl4pPr marL="1243013" indent="-214313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1585913" indent="-214313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9"/>
            <a:ext cx="4114800" cy="365125"/>
          </a:xfrm>
        </p:spPr>
        <p:txBody>
          <a:bodyPr>
            <a:noAutofit/>
          </a:bodyPr>
          <a:lstStyle>
            <a:lvl1pPr algn="l">
              <a:defRPr sz="9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411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9" y="264162"/>
            <a:ext cx="6327105" cy="3373973"/>
          </a:xfrm>
        </p:spPr>
        <p:txBody>
          <a:bodyPr anchor="b"/>
          <a:lstStyle>
            <a:lvl1pPr algn="ctr">
              <a:defRPr sz="2400" cap="all" spc="45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9" y="3962137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350" b="0" i="0" cap="all" spc="225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99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sz="1350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69139" y="2002443"/>
            <a:ext cx="88735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1" cy="1616904"/>
          </a:xfrm>
        </p:spPr>
        <p:txBody>
          <a:bodyPr lIns="0" anchor="b">
            <a:noAutofit/>
          </a:bodyPr>
          <a:lstStyle>
            <a:lvl1pPr algn="l">
              <a:defRPr sz="24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1" y="2474813"/>
            <a:ext cx="4015099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75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350" spc="0" baseline="0">
                <a:solidFill>
                  <a:schemeClr val="bg1"/>
                </a:solidFill>
                <a:latin typeface="+mn-lt"/>
              </a:defRPr>
            </a:lvl1pPr>
            <a:lvl2pPr marL="212598" indent="-214313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spc="0">
                <a:solidFill>
                  <a:schemeClr val="bg1"/>
                </a:solidFill>
              </a:defRPr>
            </a:lvl2pPr>
            <a:lvl3pPr marL="425196" indent="-214313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spc="0">
                <a:solidFill>
                  <a:schemeClr val="bg1"/>
                </a:solidFill>
              </a:defRPr>
            </a:lvl3pPr>
            <a:lvl4pPr marL="644652" indent="-214313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3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75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350" spc="0" baseline="0">
                <a:solidFill>
                  <a:schemeClr val="bg1"/>
                </a:solidFill>
                <a:latin typeface="+mn-lt"/>
              </a:defRPr>
            </a:lvl1pPr>
            <a:lvl2pPr marL="212598" indent="-214313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spc="0">
                <a:solidFill>
                  <a:schemeClr val="bg1"/>
                </a:solidFill>
              </a:defRPr>
            </a:lvl2pPr>
            <a:lvl3pPr marL="425196" indent="-214313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spc="0">
                <a:solidFill>
                  <a:schemeClr val="bg1"/>
                </a:solidFill>
              </a:defRPr>
            </a:lvl3pPr>
            <a:lvl4pPr marL="644652" indent="-214313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9"/>
            <a:ext cx="4114800" cy="365125"/>
          </a:xfrm>
        </p:spPr>
        <p:txBody>
          <a:bodyPr>
            <a:noAutofit/>
          </a:bodyPr>
          <a:lstStyle>
            <a:lvl1pPr algn="l">
              <a:defRPr sz="9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872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70" y="343816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705"/>
            <a:ext cx="104356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 flipH="1">
            <a:off x="10488531" y="4210021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135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24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9" y="2465541"/>
            <a:ext cx="3774587" cy="3723753"/>
          </a:xfrm>
        </p:spPr>
        <p:txBody>
          <a:bodyPr/>
          <a:lstStyle>
            <a:lvl1pPr marL="257175" indent="-257175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350" spc="0" baseline="0">
                <a:solidFill>
                  <a:schemeClr val="bg1"/>
                </a:solidFill>
                <a:latin typeface="+mn-lt"/>
              </a:defRPr>
            </a:lvl1pPr>
            <a:lvl2pPr marL="469773" indent="-257175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350" spc="0">
                <a:solidFill>
                  <a:schemeClr val="bg1"/>
                </a:solidFill>
                <a:latin typeface="+mn-lt"/>
              </a:defRPr>
            </a:lvl2pPr>
            <a:lvl3pPr marL="689229" indent="-257175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350" spc="0">
                <a:solidFill>
                  <a:schemeClr val="bg1"/>
                </a:solidFill>
                <a:latin typeface="+mn-lt"/>
              </a:defRPr>
            </a:lvl3pPr>
            <a:lvl4pPr marL="906971" indent="-257175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35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41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75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350" spc="0" baseline="0">
                <a:solidFill>
                  <a:schemeClr val="bg1"/>
                </a:solidFill>
                <a:latin typeface="+mn-lt"/>
              </a:defRPr>
            </a:lvl1pPr>
            <a:lvl2pPr marL="212598" indent="-214313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spc="0">
                <a:solidFill>
                  <a:schemeClr val="bg1"/>
                </a:solidFill>
                <a:latin typeface="+mn-lt"/>
              </a:defRPr>
            </a:lvl2pPr>
            <a:lvl3pPr marL="425196" indent="-214313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spc="0">
                <a:solidFill>
                  <a:schemeClr val="bg1"/>
                </a:solidFill>
                <a:latin typeface="+mn-lt"/>
              </a:defRPr>
            </a:lvl3pPr>
            <a:lvl4pPr marL="644652" indent="-214313">
              <a:lnSpc>
                <a:spcPct val="12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9"/>
            <a:ext cx="4114800" cy="365125"/>
          </a:xfrm>
        </p:spPr>
        <p:txBody>
          <a:bodyPr>
            <a:noAutofit/>
          </a:bodyPr>
          <a:lstStyle>
            <a:lvl1pPr algn="l">
              <a:defRPr sz="9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200"/>
            <a:ext cx="2743200" cy="365125"/>
          </a:xfr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99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bg2">
                <a:lumMod val="10000"/>
              </a:schemeClr>
            </a:gs>
            <a:gs pos="20000">
              <a:schemeClr val="tx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8C1CB78D-1030-40F6-BCF5-F9B21956E021}" type="datetimeFigureOut">
              <a:rPr lang="en-IN" smtClean="0"/>
              <a:t>01-06-25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8DAFD3FE-2666-4950-BC7D-EACE18C9D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13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225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600075" indent="-257175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942975" indent="-257175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43013" indent="-214313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85913" indent="-214313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pixabay.com/images/search/call%20and%20respons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av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31.web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slideteam.net/project-description-ppt-design.html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dnBsWKlnMOJLKPneJDd1EnddJORuSHk/edit?usp=sharing&amp;ouid=111024730466744054638&amp;rtpof=true&amp;sd=tr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823748" y="234419"/>
            <a:ext cx="10544503" cy="77457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00B0F0"/>
              </a:buClr>
              <a:buSzPts val="5400"/>
            </a:pPr>
            <a:r>
              <a:rPr lang="en-US" b="1" dirty="0">
                <a:solidFill>
                  <a:srgbClr val="0066FF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ABC Call Volume Trend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E1E20-81F9-1649-580D-3B147E592B10}"/>
              </a:ext>
            </a:extLst>
          </p:cNvPr>
          <p:cNvSpPr txBox="1"/>
          <p:nvPr/>
        </p:nvSpPr>
        <p:spPr>
          <a:xfrm>
            <a:off x="3048838" y="5980807"/>
            <a:ext cx="6094324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Prepared by : Shivam Singh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Email id: Shivamkumsingh@gmail.com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FC2163B-1032-F18E-07E8-333A754E7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250"/>
          <a:stretch/>
        </p:blipFill>
        <p:spPr>
          <a:xfrm>
            <a:off x="4038599" y="1219174"/>
            <a:ext cx="4114801" cy="24307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0D3319-4B14-AFCA-4C02-A545E0EB94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89" t="10808" r="5429" b="8757"/>
          <a:stretch/>
        </p:blipFill>
        <p:spPr>
          <a:xfrm>
            <a:off x="691750" y="3924274"/>
            <a:ext cx="2830421" cy="16792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B83659-045C-1E0A-0044-276C5B7A3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10" y="3924274"/>
            <a:ext cx="2881040" cy="16792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761BC-BBC5-ED64-99CE-5CC75AFA5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986C9F-FC24-A67B-331A-D50A91DF01CC}"/>
              </a:ext>
            </a:extLst>
          </p:cNvPr>
          <p:cNvSpPr txBox="1"/>
          <p:nvPr/>
        </p:nvSpPr>
        <p:spPr>
          <a:xfrm>
            <a:off x="5459404" y="297161"/>
            <a:ext cx="61440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By Using Unitary Method:</a:t>
            </a: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42 Agents required for 70 % Abandon rate.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Number of agents required for 90% : 42/70 = x/90</a:t>
            </a:r>
          </a:p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                                                                  x = (42*90) / 70 </a:t>
            </a:r>
          </a:p>
          <a:p>
            <a:r>
              <a:rPr lang="en-US" sz="1600" b="1" dirty="0">
                <a:solidFill>
                  <a:schemeClr val="bg1"/>
                </a:solidFill>
                <a:latin typeface="Abadi" panose="020B0604020104020204" pitchFamily="34" charset="0"/>
              </a:rPr>
              <a:t>                                                                    x = 54</a:t>
            </a: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A5B87-631B-62D4-9F20-47C520368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2" y="140246"/>
            <a:ext cx="5011999" cy="2403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A16AF-0F37-10B5-AE88-C2CD9D16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82" y="2638097"/>
            <a:ext cx="7576522" cy="289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716E7-59B3-FCDB-B9D9-F9DD17E67217}"/>
              </a:ext>
            </a:extLst>
          </p:cNvPr>
          <p:cNvSpPr txBox="1"/>
          <p:nvPr/>
        </p:nvSpPr>
        <p:spPr>
          <a:xfrm>
            <a:off x="117049" y="5623034"/>
            <a:ext cx="1190678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To reduce the call abandon rate from 30% to the target of 10%, a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minimum of 54 agents </a:t>
            </a:r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must be allocated throughout the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12-hour operating period (9 AM to 9 PM).	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Agent requirements vary by hour based on call volume trends.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Peak hours, such as 11 AM to 1 PM</a:t>
            </a:r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, demand the highest staffing, while early morning and late evening slots require fewer agents.</a:t>
            </a:r>
            <a:r>
              <a:rPr lang="en-US" dirty="0">
                <a:solidFill>
                  <a:schemeClr val="bg1"/>
                </a:solidFill>
              </a:rPr>
              <a:t>		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87301-59DC-2310-27B7-FFEF6972313B}"/>
              </a:ext>
            </a:extLst>
          </p:cNvPr>
          <p:cNvSpPr txBox="1"/>
          <p:nvPr/>
        </p:nvSpPr>
        <p:spPr>
          <a:xfrm>
            <a:off x="5459404" y="1715193"/>
            <a:ext cx="5744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C000"/>
                </a:solidFill>
                <a:latin typeface="Abadi" panose="020B0604020104020204" pitchFamily="34" charset="0"/>
              </a:rPr>
              <a:t>ROUNDUP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formula used for Agents Needed per hour column.</a:t>
            </a:r>
            <a:endParaRPr lang="en-IN" sz="1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F474A1-9B26-D574-EB04-EF8C08C61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6"/>
          <a:stretch/>
        </p:blipFill>
        <p:spPr>
          <a:xfrm>
            <a:off x="841545" y="3034044"/>
            <a:ext cx="2285017" cy="209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96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65BE8-F6AB-AD87-B311-7694552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1483E7-632F-8559-1178-3175257B01CC}"/>
              </a:ext>
            </a:extLst>
          </p:cNvPr>
          <p:cNvSpPr txBox="1"/>
          <p:nvPr/>
        </p:nvSpPr>
        <p:spPr>
          <a:xfrm>
            <a:off x="1" y="2667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Night Shift Manpower Planning: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Customers also call ABC Insurance Company at night but don't get an answer because there are no agents available. This creates a poor customer experience. Assume that for every 100 calls that customers make between 9 am and 9 pm, they also make 30 calls at night between 9 pm and 9 am. </a:t>
            </a:r>
          </a:p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Task: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Propose a manpower plan for each time bucket throughout the day, keeping the maximum abandon rate at 10%.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E7FAC-FD86-25A8-A5AD-84CC1577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" y="1403918"/>
            <a:ext cx="4897822" cy="5009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1597EB-BBCB-5AF0-2D02-0E6455B157E3}"/>
              </a:ext>
            </a:extLst>
          </p:cNvPr>
          <p:cNvSpPr txBox="1"/>
          <p:nvPr/>
        </p:nvSpPr>
        <p:spPr>
          <a:xfrm>
            <a:off x="5265683" y="1403918"/>
            <a:ext cx="680019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Average Incoming call ( 9 am - 9 pm )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     = 117988 /23</a:t>
            </a:r>
          </a:p>
          <a:p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                                                                = 5130</a:t>
            </a:r>
          </a:p>
          <a:p>
            <a:endParaRPr lang="en-US" sz="1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Average Incoming call between ( 9 pm - 9 am ) 30% of 1530 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= 1539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C000"/>
                </a:solidFill>
                <a:latin typeface="Abadi" panose="020B0604020104020204" pitchFamily="34" charset="0"/>
              </a:rPr>
              <a:t>As we know the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Agent Working Hours       = 4.5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Average call duration in sec	               =198.6 ( from previous task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Average Sec required to answer the calls   =	</a:t>
            </a:r>
          </a:p>
          <a:p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                                          ( Avg. incoming call at night * Avg. call duration in sec )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			               = 1539 * 198.6</a:t>
            </a:r>
          </a:p>
          <a:p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                                                                 = 305645</a:t>
            </a:r>
          </a:p>
          <a:p>
            <a:endParaRPr lang="en-US" sz="1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Average Hours required to answer the call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= 305645/3600</a:t>
            </a:r>
          </a:p>
          <a:p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                                                                 = 85</a:t>
            </a:r>
          </a:p>
          <a:p>
            <a:endParaRPr lang="en-US" sz="1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Additional hours for 90% of night calls      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= 0.9*85		</a:t>
            </a:r>
          </a:p>
          <a:p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                                                                  = 76.4</a:t>
            </a:r>
          </a:p>
          <a:p>
            <a:endParaRPr lang="en-US" sz="1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Number of Agent required to answer the calls 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= 76.4 / 4.5</a:t>
            </a:r>
          </a:p>
          <a:p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                                                                      = 16.98 	 </a:t>
            </a:r>
            <a:r>
              <a:rPr lang="en-US" sz="1400" b="1" dirty="0">
                <a:solidFill>
                  <a:srgbClr val="FFC000"/>
                </a:solidFill>
                <a:latin typeface="Abadi" panose="020B0604020104020204" pitchFamily="34" charset="0"/>
                <a:sym typeface="Symbol" panose="05050102010706020507" pitchFamily="18" charset="2"/>
              </a:rPr>
              <a:t> 17 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		</a:t>
            </a:r>
          </a:p>
          <a:p>
            <a:endParaRPr lang="en-US" sz="1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48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2A5D0-A359-C526-F753-79C8BA9AB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5FEF5-BF42-0F5F-4F91-8FC1D5986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3" y="968270"/>
            <a:ext cx="4477790" cy="267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48BC-7FE5-A811-60AF-739EC13C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44" y="968270"/>
            <a:ext cx="7342889" cy="346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713665-7CB0-F468-02E5-846EBC2AE974}"/>
              </a:ext>
            </a:extLst>
          </p:cNvPr>
          <p:cNvSpPr txBox="1"/>
          <p:nvPr/>
        </p:nvSpPr>
        <p:spPr>
          <a:xfrm>
            <a:off x="145223" y="4311177"/>
            <a:ext cx="11935910" cy="2320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C000"/>
                </a:solidFill>
                <a:latin typeface="Abadi" panose="020B0604020104020204" pitchFamily="34" charset="0"/>
              </a:rPr>
              <a:t>Higher Manpower at Start and End of Shift:	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				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There is a </a:t>
            </a: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peak in manpower at the beginning (9–12 AM) 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and again toward </a:t>
            </a: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the end of the shift (6–9 AM).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The </a:t>
            </a: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highest activity is recorded between 6 AM – 9 AM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, suggesting preparation for or transition into the day shift.											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C000"/>
                </a:solidFill>
                <a:latin typeface="Abadi" panose="020B0604020104020204" pitchFamily="34" charset="0"/>
              </a:rPr>
              <a:t>Minimal Manpower During Midnight to Early Morning:	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						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From </a:t>
            </a: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1 AM to 5 AM, manpower remains consistently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low (only 1 person per hour block).		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This may indicate lower operational demands or reduced workload during these hours.			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3B141-1D28-9FFC-AA8B-CBD1F5EFD3C0}"/>
              </a:ext>
            </a:extLst>
          </p:cNvPr>
          <p:cNvSpPr txBox="1"/>
          <p:nvPr/>
        </p:nvSpPr>
        <p:spPr>
          <a:xfrm>
            <a:off x="110867" y="3801899"/>
            <a:ext cx="4610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FFC000"/>
                </a:solidFill>
                <a:latin typeface="Abadi" panose="020B0604020104020204" pitchFamily="34" charset="0"/>
              </a:rPr>
              <a:t>ROUNDUP</a:t>
            </a: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 formula used for Agent Required column.</a:t>
            </a:r>
            <a:endParaRPr lang="en-IN" sz="1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0A8A92-CC41-7F11-567D-9C040F2B3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" t="7660" b="8103"/>
          <a:stretch/>
        </p:blipFill>
        <p:spPr>
          <a:xfrm>
            <a:off x="9534682" y="5087007"/>
            <a:ext cx="2426091" cy="15446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3E849-7028-AF68-ACC5-872B8921E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9776" y="79170"/>
            <a:ext cx="9092448" cy="729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0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8011-AA1E-AA61-1D6C-2E7E07A6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835492-B5B7-DC40-F536-C794CF7AF6DE}"/>
              </a:ext>
            </a:extLst>
          </p:cNvPr>
          <p:cNvSpPr txBox="1"/>
          <p:nvPr/>
        </p:nvSpPr>
        <p:spPr>
          <a:xfrm>
            <a:off x="2028496" y="0"/>
            <a:ext cx="8135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30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Results and Conclusion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C23B0-85AE-C72E-8C70-952661E634A2}"/>
              </a:ext>
            </a:extLst>
          </p:cNvPr>
          <p:cNvSpPr txBox="1"/>
          <p:nvPr/>
        </p:nvSpPr>
        <p:spPr>
          <a:xfrm>
            <a:off x="199698" y="798905"/>
            <a:ext cx="948033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00CC00"/>
                </a:solidFill>
                <a:latin typeface="Abadi" panose="020B0604020104020204" pitchFamily="34" charset="0"/>
              </a:rPr>
              <a:t>Call Duration Trends: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Average call durations are longest between 10 AM to 1 PM, peaking around 203 seconds during 10–11 AM.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This suggests that customer issues during this time may be more complex or require more detailed support.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00CC00"/>
                </a:solidFill>
                <a:latin typeface="Abadi" panose="020B0604020104020204" pitchFamily="34" charset="0"/>
              </a:rPr>
              <a:t>Call Volume Patterns: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The highest number of calls are received between 10 AM and 1 PM, with a peak of 14,626 calls between 11–12 PM.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Call volume declines steadily after 1 PM, indicating the first half of the day is the busiest.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00CC00"/>
                </a:solidFill>
                <a:latin typeface="Abadi" panose="020B0604020104020204" pitchFamily="34" charset="0"/>
              </a:rPr>
              <a:t>Call Outcomes: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69.9% of calls were answered, while 29.1% were abandoned.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Only a small percentage (0.96%) were transferred, suggesting most issues are resolved in the first contact.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00CC00"/>
                </a:solidFill>
                <a:latin typeface="Abadi" panose="020B0604020104020204" pitchFamily="34" charset="0"/>
              </a:rPr>
              <a:t>Manpower Planning (Day Shift):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The highest agent requirement is between 10 AM and 12 PM (7 agents).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Fewer agents are needed in the afternoon (around 6 agents from 12 PM to 2 PM).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00CC00"/>
                </a:solidFill>
                <a:latin typeface="Abadi" panose="020B0604020104020204" pitchFamily="34" charset="0"/>
              </a:rPr>
              <a:t>Night Shift Planning: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Call activity is lower but still consistent during night hours.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The required staffing for night shifts ranges between 1 to 2 agents per hour, depending on the time slot.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The busiest night periods are from 9 PM to 11 PM.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7CD0-FE87-FB61-D3B3-456128B45984}"/>
              </a:ext>
            </a:extLst>
          </p:cNvPr>
          <p:cNvSpPr txBox="1"/>
          <p:nvPr/>
        </p:nvSpPr>
        <p:spPr>
          <a:xfrm>
            <a:off x="199698" y="5568127"/>
            <a:ext cx="118766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After the analysis we conclude that 10 AM to 1 PM is the peak period for both call volume and duration, requiring the highest agent allocation. A significant 29.1% call abandonment rate indicates a need to improve responsiveness during these hours. Afternoon and night shifts have lower volumes, allowing for reduced staffing. Aligning manpower with demand will enhance efficiency and reduce missed customer interactions.</a:t>
            </a:r>
            <a:endParaRPr lang="en-IN" sz="1600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D6608-769B-C0B5-4B6D-89F8C8B5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6"/>
          <a:stretch/>
        </p:blipFill>
        <p:spPr>
          <a:xfrm>
            <a:off x="9018942" y="2844059"/>
            <a:ext cx="2889278" cy="1923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208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DDDAC-0E72-1F86-BD72-F11394BC3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7BA4B-836F-ABF8-FB27-05B37D8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877" t="4599" r="2491" b="34368"/>
          <a:stretch/>
        </p:blipFill>
        <p:spPr>
          <a:xfrm>
            <a:off x="3263462" y="1621214"/>
            <a:ext cx="5665075" cy="36155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166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/>
          <p:nvPr/>
        </p:nvSpPr>
        <p:spPr>
          <a:xfrm>
            <a:off x="2275953" y="61182"/>
            <a:ext cx="82095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Contents</a:t>
            </a:r>
            <a:endParaRPr dirty="0">
              <a:solidFill>
                <a:srgbClr val="00B0F0"/>
              </a:solidFill>
              <a:latin typeface="Arial Rounded MT Bold" panose="020F0704030504030204" pitchFamily="34" charset="0"/>
              <a:ea typeface="Lustria"/>
              <a:cs typeface="Lustria"/>
              <a:sym typeface="Lustria"/>
            </a:endParaRPr>
          </a:p>
        </p:txBody>
      </p:sp>
      <p:pic>
        <p:nvPicPr>
          <p:cNvPr id="163" name="Google Shape;16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6038" y="979912"/>
            <a:ext cx="3054699" cy="25167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redondeado 1">
            <a:extLst>
              <a:ext uri="{FF2B5EF4-FFF2-40B4-BE49-F238E27FC236}">
                <a16:creationId xmlns:a16="http://schemas.microsoft.com/office/drawing/2014/main" id="{030E36FA-513A-AF4D-7BB3-EDBFFC95342F}"/>
              </a:ext>
            </a:extLst>
          </p:cNvPr>
          <p:cNvSpPr/>
          <p:nvPr/>
        </p:nvSpPr>
        <p:spPr>
          <a:xfrm>
            <a:off x="647464" y="979912"/>
            <a:ext cx="3462081" cy="81763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          Project Description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8" name="Rectángulo redondeado 31">
            <a:extLst>
              <a:ext uri="{FF2B5EF4-FFF2-40B4-BE49-F238E27FC236}">
                <a16:creationId xmlns:a16="http://schemas.microsoft.com/office/drawing/2014/main" id="{A0111E0E-FAC0-35B1-A937-5D10C660D010}"/>
              </a:ext>
            </a:extLst>
          </p:cNvPr>
          <p:cNvSpPr/>
          <p:nvPr/>
        </p:nvSpPr>
        <p:spPr>
          <a:xfrm>
            <a:off x="1980455" y="1979686"/>
            <a:ext cx="3462081" cy="81763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      Approach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9" name="Rectángulo redondeado 32">
            <a:extLst>
              <a:ext uri="{FF2B5EF4-FFF2-40B4-BE49-F238E27FC236}">
                <a16:creationId xmlns:a16="http://schemas.microsoft.com/office/drawing/2014/main" id="{E96BCF06-9AF0-B0C6-88CE-C432B43A1609}"/>
              </a:ext>
            </a:extLst>
          </p:cNvPr>
          <p:cNvSpPr/>
          <p:nvPr/>
        </p:nvSpPr>
        <p:spPr>
          <a:xfrm>
            <a:off x="3702163" y="2974860"/>
            <a:ext cx="3486913" cy="8176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          Tech-Stack Used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0" name="Rectángulo redondeado 33">
            <a:extLst>
              <a:ext uri="{FF2B5EF4-FFF2-40B4-BE49-F238E27FC236}">
                <a16:creationId xmlns:a16="http://schemas.microsoft.com/office/drawing/2014/main" id="{78EA6025-B573-5B5B-53EF-0B85AAACA871}"/>
              </a:ext>
            </a:extLst>
          </p:cNvPr>
          <p:cNvSpPr/>
          <p:nvPr/>
        </p:nvSpPr>
        <p:spPr>
          <a:xfrm>
            <a:off x="5229511" y="3970034"/>
            <a:ext cx="3714792" cy="8176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       Data Analytics Task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1" name="Rectángulo redondeado 41">
            <a:extLst>
              <a:ext uri="{FF2B5EF4-FFF2-40B4-BE49-F238E27FC236}">
                <a16:creationId xmlns:a16="http://schemas.microsoft.com/office/drawing/2014/main" id="{D782A6A6-0BAA-BD8E-E1AA-3E98FF507F4F}"/>
              </a:ext>
            </a:extLst>
          </p:cNvPr>
          <p:cNvSpPr/>
          <p:nvPr/>
        </p:nvSpPr>
        <p:spPr>
          <a:xfrm>
            <a:off x="6756862" y="4965208"/>
            <a:ext cx="3714792" cy="81763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         Insights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2" name="Rectángulo redondeado 41">
            <a:extLst>
              <a:ext uri="{FF2B5EF4-FFF2-40B4-BE49-F238E27FC236}">
                <a16:creationId xmlns:a16="http://schemas.microsoft.com/office/drawing/2014/main" id="{82963C49-2E6F-6E88-D3A3-3D9C791D99BD}"/>
              </a:ext>
            </a:extLst>
          </p:cNvPr>
          <p:cNvSpPr/>
          <p:nvPr/>
        </p:nvSpPr>
        <p:spPr>
          <a:xfrm>
            <a:off x="8284212" y="5960382"/>
            <a:ext cx="3613498" cy="81763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          Result and Conclusion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D471549-4489-5BB0-DE5A-8FCE60D698A7}"/>
              </a:ext>
            </a:extLst>
          </p:cNvPr>
          <p:cNvSpPr/>
          <p:nvPr/>
        </p:nvSpPr>
        <p:spPr>
          <a:xfrm>
            <a:off x="1980455" y="1979686"/>
            <a:ext cx="861848" cy="81763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7429E1-FE51-F478-3E0A-401C289FC197}"/>
              </a:ext>
            </a:extLst>
          </p:cNvPr>
          <p:cNvSpPr/>
          <p:nvPr/>
        </p:nvSpPr>
        <p:spPr>
          <a:xfrm>
            <a:off x="3702163" y="2974860"/>
            <a:ext cx="861848" cy="81763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7EDBDC-8E0E-0334-1B72-12FD48E44386}"/>
              </a:ext>
            </a:extLst>
          </p:cNvPr>
          <p:cNvSpPr/>
          <p:nvPr/>
        </p:nvSpPr>
        <p:spPr>
          <a:xfrm>
            <a:off x="5229511" y="3970034"/>
            <a:ext cx="861848" cy="817638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3D4290-EBCC-35F7-F35E-8489987BE200}"/>
              </a:ext>
            </a:extLst>
          </p:cNvPr>
          <p:cNvSpPr/>
          <p:nvPr/>
        </p:nvSpPr>
        <p:spPr>
          <a:xfrm>
            <a:off x="6758152" y="4965208"/>
            <a:ext cx="861848" cy="8176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B5DF48-EC17-7621-0FCC-BC1548C69B8A}"/>
              </a:ext>
            </a:extLst>
          </p:cNvPr>
          <p:cNvSpPr/>
          <p:nvPr/>
        </p:nvSpPr>
        <p:spPr>
          <a:xfrm>
            <a:off x="8284212" y="5960382"/>
            <a:ext cx="861848" cy="81763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193A99-E662-C545-D8B9-633C313F0EC2}"/>
              </a:ext>
            </a:extLst>
          </p:cNvPr>
          <p:cNvSpPr/>
          <p:nvPr/>
        </p:nvSpPr>
        <p:spPr>
          <a:xfrm>
            <a:off x="647464" y="979912"/>
            <a:ext cx="861848" cy="81763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2213339" y="164542"/>
            <a:ext cx="776532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Clr>
                <a:srgbClr val="00B0F0"/>
              </a:buClr>
              <a:buSzPts val="5400"/>
            </a:pPr>
            <a:r>
              <a:rPr lang="en-US" sz="54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Project Description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169" name="Google Shape;169;p3"/>
          <p:cNvSpPr txBox="1">
            <a:spLocks noGrp="1"/>
          </p:cNvSpPr>
          <p:nvPr>
            <p:ph type="body" idx="1"/>
          </p:nvPr>
        </p:nvSpPr>
        <p:spPr>
          <a:xfrm>
            <a:off x="446689" y="1134992"/>
            <a:ext cx="11298622" cy="247679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6900" indent="0" algn="just">
              <a:lnSpc>
                <a:spcPct val="100000"/>
              </a:lnSpc>
              <a:spcBef>
                <a:spcPts val="0"/>
              </a:spcBef>
              <a:buSzPct val="70000"/>
              <a:buNone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</a:rPr>
              <a:t>In this project, we'll explore the world of Customer Experience (CX) analytics by analyzing data from a company's inbound calling team. We'll work with a dataset covering 23 days of call records, including details like:  </a:t>
            </a:r>
          </a:p>
          <a:p>
            <a:pPr marL="36900" indent="0" algn="just">
              <a:lnSpc>
                <a:spcPct val="100000"/>
              </a:lnSpc>
              <a:spcBef>
                <a:spcPts val="0"/>
              </a:spcBef>
              <a:buSzPct val="70000"/>
              <a:buNone/>
            </a:pPr>
            <a:endParaRPr lang="en-US" sz="20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379800" indent="-342900" algn="just">
              <a:lnSpc>
                <a:spcPct val="10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</a:rPr>
              <a:t>Agent information (name and ID)  </a:t>
            </a:r>
          </a:p>
          <a:p>
            <a:pPr marL="379800" indent="-342900" algn="just">
              <a:lnSpc>
                <a:spcPct val="10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</a:rPr>
              <a:t>Queue time (how long customers waited before speaking to an agent)  </a:t>
            </a:r>
          </a:p>
          <a:p>
            <a:pPr marL="379800" indent="-342900" algn="just">
              <a:lnSpc>
                <a:spcPct val="10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</a:rPr>
              <a:t>Call timing (when the call happened)  </a:t>
            </a:r>
          </a:p>
          <a:p>
            <a:pPr marL="379800" indent="-342900" algn="just">
              <a:lnSpc>
                <a:spcPct val="10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</a:rPr>
              <a:t>Call duration (how long the conversation lasted)  </a:t>
            </a:r>
          </a:p>
          <a:p>
            <a:pPr marL="379800" indent="-342900" algn="just">
              <a:lnSpc>
                <a:spcPct val="100000"/>
              </a:lnSpc>
              <a:spcBef>
                <a:spcPts val="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</a:rPr>
              <a:t>Call status (whether it was answered, abandoned, or transferred)  </a:t>
            </a:r>
          </a:p>
          <a:p>
            <a:pPr marL="36900" indent="0" algn="just">
              <a:lnSpc>
                <a:spcPct val="100000"/>
              </a:lnSpc>
              <a:spcBef>
                <a:spcPts val="0"/>
              </a:spcBef>
              <a:buSzPct val="70000"/>
              <a:buNone/>
            </a:pPr>
            <a:endParaRPr lang="en-US" sz="20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36900" indent="0" algn="just">
              <a:lnSpc>
                <a:spcPct val="100000"/>
              </a:lnSpc>
              <a:spcBef>
                <a:spcPts val="0"/>
              </a:spcBef>
              <a:buSzPct val="70000"/>
              <a:buNone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</a:rPr>
              <a:t>Our goal is to uncover insights that can help improve customer service, optimize agent performance, and enhance overall call center efficiency.</a:t>
            </a:r>
            <a:endParaRPr sz="20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342A0-21CD-3C47-44AE-875CCD16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24" t="12364" r="51515" b="9658"/>
          <a:stretch/>
        </p:blipFill>
        <p:spPr>
          <a:xfrm>
            <a:off x="9785953" y="4750676"/>
            <a:ext cx="1569564" cy="1917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2209345" y="298445"/>
            <a:ext cx="7765322" cy="86750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Clr>
                <a:srgbClr val="00B0F0"/>
              </a:buClr>
              <a:buSzPct val="100000"/>
            </a:pPr>
            <a:r>
              <a:rPr lang="en-US" sz="54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Approach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346841" y="1513857"/>
            <a:ext cx="11548635" cy="242056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06000" algn="just">
              <a:spcBef>
                <a:spcPts val="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Data Extraction: </a:t>
            </a: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Downloaded and Imported the dataset into Excel.</a:t>
            </a:r>
            <a:endParaRPr sz="24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342900" indent="-306000" algn="just">
              <a:spcBef>
                <a:spcPts val="108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Data Cleaning: </a:t>
            </a: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Cleaned the data by removing Irrelevant entries and converting into required values.</a:t>
            </a:r>
            <a:endParaRPr sz="24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342900" indent="-306000" algn="just">
              <a:spcBef>
                <a:spcPts val="108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Analysis: </a:t>
            </a: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Used Pivot Tables and charts to visualize trends and uncover key insights and analyzed the findings and compiled them into a report.</a:t>
            </a:r>
            <a:endParaRPr sz="2400" dirty="0">
              <a:solidFill>
                <a:schemeClr val="bg2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6664A-3117-502A-EA9D-19F19A976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9"/>
          <a:stretch/>
        </p:blipFill>
        <p:spPr>
          <a:xfrm>
            <a:off x="8650014" y="4268667"/>
            <a:ext cx="3245462" cy="22908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>
            <a:spLocks noGrp="1"/>
          </p:cNvSpPr>
          <p:nvPr>
            <p:ph type="title"/>
          </p:nvPr>
        </p:nvSpPr>
        <p:spPr>
          <a:xfrm>
            <a:off x="2213339" y="291843"/>
            <a:ext cx="7765322" cy="86750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Clr>
                <a:srgbClr val="00B0F0"/>
              </a:buClr>
              <a:buSzPct val="100000"/>
            </a:pPr>
            <a:r>
              <a:rPr lang="en-US" sz="54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Tech-Stack Used</a:t>
            </a:r>
            <a:endParaRPr sz="5400" b="1" dirty="0">
              <a:solidFill>
                <a:srgbClr val="00B0F0"/>
              </a:solidFill>
              <a:latin typeface="Arial Rounded MT Bold" panose="020F0704030504030204" pitchFamily="34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83" name="Google Shape;183;p5"/>
          <p:cNvSpPr txBox="1">
            <a:spLocks noGrp="1"/>
          </p:cNvSpPr>
          <p:nvPr>
            <p:ph type="body" idx="1"/>
          </p:nvPr>
        </p:nvSpPr>
        <p:spPr>
          <a:xfrm>
            <a:off x="304800" y="1569043"/>
            <a:ext cx="11582400" cy="22091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06000" algn="just">
              <a:spcBef>
                <a:spcPts val="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Microsoft Excel 2019: </a:t>
            </a:r>
            <a:r>
              <a:rPr lang="en-US" sz="2400" dirty="0">
                <a:solidFill>
                  <a:srgbClr val="BFBFBF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Used for data cleaning and visualizations. Excel provides powerful tools like charts, graphs, pivot tables, and various formatting options that make it easier to analyze and interpret data effectively.</a:t>
            </a:r>
            <a:endParaRPr sz="2400" dirty="0">
              <a:latin typeface="Abadi" panose="020B0604020104020204" pitchFamily="34" charset="0"/>
            </a:endParaRPr>
          </a:p>
          <a:p>
            <a:pPr marL="342900" indent="-306000" algn="just">
              <a:spcBef>
                <a:spcPts val="108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Microsoft PowerPoint 2019: </a:t>
            </a:r>
            <a:r>
              <a:rPr lang="en-US" sz="2400" dirty="0">
                <a:solidFill>
                  <a:srgbClr val="BFBFBF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Used for structuring and presenting insights.</a:t>
            </a:r>
            <a:endParaRPr sz="2400" dirty="0">
              <a:latin typeface="Abadi" panose="020B0604020104020204" pitchFamily="34" charset="0"/>
            </a:endParaRPr>
          </a:p>
          <a:p>
            <a:pPr marL="342900" indent="-306000" algn="just">
              <a:spcBef>
                <a:spcPts val="108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Google Drive: </a:t>
            </a:r>
            <a:r>
              <a:rPr lang="en-US" sz="2400" dirty="0">
                <a:solidFill>
                  <a:srgbClr val="BFBFBF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Used for storing and sharing reports.</a:t>
            </a:r>
            <a:endParaRPr sz="2400" dirty="0">
              <a:latin typeface="Abadi" panose="020B0604020104020204" pitchFamily="34" charset="0"/>
            </a:endParaRPr>
          </a:p>
          <a:p>
            <a:pPr marL="36900" indent="0" algn="just">
              <a:spcBef>
                <a:spcPts val="1080"/>
              </a:spcBef>
              <a:buClr>
                <a:srgbClr val="FFC000"/>
              </a:buClr>
              <a:buSzPts val="1680"/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 l="3785" t="8184" r="4296" b="9833"/>
          <a:stretch/>
        </p:blipFill>
        <p:spPr>
          <a:xfrm>
            <a:off x="8798450" y="5143305"/>
            <a:ext cx="2150348" cy="117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/>
          </a:blip>
          <a:srcRect l="11173" r="12126"/>
          <a:stretch/>
        </p:blipFill>
        <p:spPr>
          <a:xfrm>
            <a:off x="5478543" y="5143305"/>
            <a:ext cx="1546415" cy="1204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 l="10525" t="10687" r="10183" b="11756"/>
          <a:stretch/>
        </p:blipFill>
        <p:spPr>
          <a:xfrm>
            <a:off x="1471448" y="5109278"/>
            <a:ext cx="2341266" cy="1204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>
            <a:spLocks noGrp="1"/>
          </p:cNvSpPr>
          <p:nvPr>
            <p:ph type="title"/>
          </p:nvPr>
        </p:nvSpPr>
        <p:spPr>
          <a:xfrm>
            <a:off x="2213339" y="331948"/>
            <a:ext cx="7765322" cy="7495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B0F0"/>
              </a:buClr>
              <a:buSzPts val="4400"/>
            </a:pPr>
            <a:r>
              <a:rPr lang="en-US" sz="48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Data Analytics Task</a:t>
            </a:r>
            <a:endParaRPr sz="4800" b="1" dirty="0">
              <a:solidFill>
                <a:srgbClr val="00B0F0"/>
              </a:solidFill>
              <a:latin typeface="Arial Rounded MT Bold" panose="020F0704030504030204" pitchFamily="34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472966" y="1415244"/>
            <a:ext cx="11351172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The Dataset contains total of 1,17,988 rows and 13 columns in all and consists of Missing values/Blanks/Null values.</a:t>
            </a:r>
          </a:p>
          <a:p>
            <a:pPr marL="342900" indent="-342900" algn="just">
              <a:lnSpc>
                <a:spcPct val="150000"/>
              </a:lnSpc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11 columns and 1,17,988 rows were used for analysis after doing data cleaning.</a:t>
            </a:r>
          </a:p>
          <a:p>
            <a:pPr marL="342900" indent="-342900" algn="just">
              <a:lnSpc>
                <a:spcPct val="150000"/>
              </a:lnSpc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All the Insights are based on  Sheet – “</a:t>
            </a:r>
            <a:r>
              <a:rPr lang="en-IN" sz="2000" dirty="0">
                <a:solidFill>
                  <a:schemeClr val="bg2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Cleaned_Dataset”.</a:t>
            </a:r>
          </a:p>
          <a:p>
            <a:pPr marL="342900" indent="-342900" algn="just">
              <a:lnSpc>
                <a:spcPct val="150000"/>
              </a:lnSpc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2"/>
                </a:solidFill>
                <a:latin typeface="Abadi" panose="020B0604020104020204" pitchFamily="34" charset="0"/>
                <a:cs typeface="Arial"/>
                <a:sym typeface="Arial"/>
              </a:rPr>
              <a:t>Pivot Tables and Formula were used to get all the calculations of the Variables.</a:t>
            </a:r>
            <a:endParaRPr sz="20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Dataset used and the actual analysis done can be find in the link below.</a:t>
            </a:r>
          </a:p>
        </p:txBody>
      </p:sp>
      <p:sp>
        <p:nvSpPr>
          <p:cNvPr id="195" name="Google Shape;195;p6"/>
          <p:cNvSpPr txBox="1"/>
          <p:nvPr/>
        </p:nvSpPr>
        <p:spPr>
          <a:xfrm>
            <a:off x="7053356" y="5801484"/>
            <a:ext cx="477078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highlight>
                  <a:srgbClr val="000000"/>
                </a:highlight>
                <a:latin typeface="Abadi" panose="020B0604020104020204" pitchFamily="34" charset="0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the Dataset  </a:t>
            </a:r>
            <a:endParaRPr sz="2000" b="1" dirty="0">
              <a:solidFill>
                <a:srgbClr val="00B0F0"/>
              </a:solidFill>
              <a:highlight>
                <a:srgbClr val="000000"/>
              </a:highlight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46E00-37B1-C964-DB06-572914C41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5062" r="1291" b="4248"/>
          <a:stretch/>
        </p:blipFill>
        <p:spPr>
          <a:xfrm>
            <a:off x="893378" y="4488008"/>
            <a:ext cx="2995449" cy="1713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2213339" y="41355"/>
            <a:ext cx="7765322" cy="7495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B0F0"/>
              </a:buClr>
              <a:buSzPts val="4800"/>
            </a:pPr>
            <a:r>
              <a:rPr lang="en-US" sz="48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Insights</a:t>
            </a:r>
            <a:endParaRPr sz="4800" b="1" dirty="0">
              <a:solidFill>
                <a:srgbClr val="00B0F0"/>
              </a:solidFill>
              <a:latin typeface="Arial Rounded MT Bold" panose="020F0704030504030204" pitchFamily="34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120869" y="706105"/>
            <a:ext cx="1195026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Average Call Duration: </a:t>
            </a:r>
            <a:r>
              <a:rPr lang="en-US" dirty="0">
                <a:solidFill>
                  <a:schemeClr val="lt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Determine the average duration of all incoming calls received by agents. This should be calculated for each time bucket.</a:t>
            </a:r>
          </a:p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Task: </a:t>
            </a:r>
            <a:r>
              <a:rPr lang="en-US" dirty="0">
                <a:solidFill>
                  <a:schemeClr val="lt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What is the average duration of calls for each time bucket?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7F334-CC19-4A53-EA0F-6B7AA0FF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39" y="1672486"/>
            <a:ext cx="3195144" cy="354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82CFEE-56BF-E773-F043-B03928EC2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17" y="1672486"/>
            <a:ext cx="7838608" cy="354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50409-84D7-B1A2-4B6C-2EA8685BBC63}"/>
              </a:ext>
            </a:extLst>
          </p:cNvPr>
          <p:cNvSpPr txBox="1"/>
          <p:nvPr/>
        </p:nvSpPr>
        <p:spPr>
          <a:xfrm>
            <a:off x="215463" y="5351676"/>
            <a:ext cx="913874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Slightly Higher Durations Mid-Morning and Evening: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Abadi" panose="020B0604020104020204" pitchFamily="34" charset="0"/>
              </a:rPr>
              <a:t>10–11 AM (203.33 sec) and 7-8 PM (203.41 sec) are the Peak timing.</a:t>
            </a:r>
          </a:p>
          <a:p>
            <a:r>
              <a:rPr lang="en-US" sz="1600" dirty="0">
                <a:solidFill>
                  <a:schemeClr val="bg2"/>
                </a:solidFill>
                <a:latin typeface="Abadi" panose="020B0604020104020204" pitchFamily="34" charset="0"/>
              </a:rPr>
              <a:t>	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Lowest Duration Around Lunch: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2"/>
                </a:solidFill>
                <a:latin typeface="Abadi" panose="020B0604020104020204" pitchFamily="34" charset="0"/>
              </a:rPr>
              <a:t>Noon–1 PM shows the lowest average at 192.89 sec.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55543-9224-FEBC-24CC-5E3691266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660BA2-9847-1924-B4A8-C0F154DD4990}"/>
              </a:ext>
            </a:extLst>
          </p:cNvPr>
          <p:cNvSpPr txBox="1"/>
          <p:nvPr/>
        </p:nvSpPr>
        <p:spPr>
          <a:xfrm>
            <a:off x="147143" y="138949"/>
            <a:ext cx="118661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Call Volume Analysis: </a:t>
            </a:r>
            <a:r>
              <a:rPr lang="en-US" dirty="0">
                <a:solidFill>
                  <a:schemeClr val="lt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Visualize the total number of calls received. This should be represented as a graph or chart showing the number of calls against time. Time should be represented in buckets.</a:t>
            </a:r>
          </a:p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Task: </a:t>
            </a:r>
            <a:r>
              <a:rPr lang="en-US" dirty="0">
                <a:solidFill>
                  <a:schemeClr val="lt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Can you create a chart or graph that shows the number of calls received in each time bucket?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47AAC-3DF2-F3D2-AFED-151CF376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870" y="1163927"/>
            <a:ext cx="3029373" cy="321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2CE8E7-B77C-B3BB-8A43-050EF8F58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7" y="1163927"/>
            <a:ext cx="8419306" cy="3212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A0AD4-94D3-AA13-F5DC-0D7911A9381D}"/>
              </a:ext>
            </a:extLst>
          </p:cNvPr>
          <p:cNvSpPr txBox="1"/>
          <p:nvPr/>
        </p:nvSpPr>
        <p:spPr>
          <a:xfrm>
            <a:off x="262757" y="4485474"/>
            <a:ext cx="1002135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Peak Call Hours Are Clearly Identifiable:</a:t>
            </a:r>
          </a:p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Certain time buckets (e.g., 10–11 AM, 11–12 PM) show noticeably higher call volumes.</a:t>
            </a:r>
          </a:p>
          <a:p>
            <a:endParaRPr lang="en-US" sz="1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Lower Volume Periods:</a:t>
            </a:r>
          </a:p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Early hours (e.g., 9–10 AM) and late evening (after 7 PM) show lower call volumes.</a:t>
            </a:r>
          </a:p>
          <a:p>
            <a:endParaRPr lang="en-US" sz="1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Stable Volume Midday:</a:t>
            </a:r>
          </a:p>
          <a:p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From 12 PM to 5 PM, call volumes are fairly consistent, suggesting a steady workload.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DAFD08-D949-308C-6658-C52AC6DA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t="12819" r="5780" b="9917"/>
          <a:stretch/>
        </p:blipFill>
        <p:spPr>
          <a:xfrm>
            <a:off x="9086787" y="4869948"/>
            <a:ext cx="2655538" cy="164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04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4F81A-3344-7A8A-DA9E-ABC302391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77506-1D71-4775-FF4E-1A038BF81138}"/>
              </a:ext>
            </a:extLst>
          </p:cNvPr>
          <p:cNvSpPr txBox="1"/>
          <p:nvPr/>
        </p:nvSpPr>
        <p:spPr>
          <a:xfrm>
            <a:off x="115614" y="0"/>
            <a:ext cx="11950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Manpower Planning: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current rate of abandoned calls is approximately 30%. Propose a plan for manpower allocation during each time bucket (from 9 am to 9 pm) to reduce the abandon rate to 10%. In other words, you need to calculate the minimum number of agents required in each time bucket to ensure that at least 90 out of 100 calls are answered.</a:t>
            </a:r>
          </a:p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Task: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What is the minimum number of agents required in each time bucket to reduce the abandon rate to 10%?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D9A5C-84A5-0E24-D1D6-D6E7E62C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123" y="1402912"/>
            <a:ext cx="5067518" cy="1103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1F1C8-E439-ABA0-CA79-F4780302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5" y="1405540"/>
            <a:ext cx="6737131" cy="363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F8010C-64B4-B2EF-A9A9-D8421EBFB5F2}"/>
              </a:ext>
            </a:extLst>
          </p:cNvPr>
          <p:cNvSpPr txBox="1"/>
          <p:nvPr/>
        </p:nvSpPr>
        <p:spPr>
          <a:xfrm>
            <a:off x="126123" y="5644918"/>
            <a:ext cx="5202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Required agent = Total Call Hours​/Agent Productive Time             </a:t>
            </a:r>
          </a:p>
          <a:p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                            = 187.96/4.5</a:t>
            </a:r>
          </a:p>
          <a:p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	           = 41.77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sym typeface="Symbol" panose="05050102010706020507" pitchFamily="18" charset="2"/>
              </a:rPr>
              <a:t> 4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2</a:t>
            </a:r>
          </a:p>
          <a:p>
            <a:r>
              <a:rPr lang="en-US" sz="1400" dirty="0">
                <a:solidFill>
                  <a:srgbClr val="FFC000"/>
                </a:solidFill>
                <a:latin typeface="Abadi" panose="020B0604020104020204" pitchFamily="34" charset="0"/>
              </a:rPr>
              <a:t>The current answered rate of 70% (since 30% abandon rate).</a:t>
            </a:r>
            <a:endParaRPr lang="en-US" sz="16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2EDB211-4920-A10F-A1A7-12B61B2EB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43642"/>
              </p:ext>
            </p:extLst>
          </p:nvPr>
        </p:nvGraphicFramePr>
        <p:xfrm>
          <a:off x="441433" y="3969188"/>
          <a:ext cx="3936126" cy="14859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866388">
                  <a:extLst>
                    <a:ext uri="{9D8B030D-6E8A-4147-A177-3AD203B41FA5}">
                      <a16:colId xmlns:a16="http://schemas.microsoft.com/office/drawing/2014/main" val="2079261446"/>
                    </a:ext>
                  </a:extLst>
                </a:gridCol>
                <a:gridCol w="2069738">
                  <a:extLst>
                    <a:ext uri="{9D8B030D-6E8A-4147-A177-3AD203B41FA5}">
                      <a16:colId xmlns:a16="http://schemas.microsoft.com/office/drawing/2014/main" val="493805543"/>
                    </a:ext>
                  </a:extLst>
                </a:gridCol>
              </a:tblGrid>
              <a:tr h="1628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Description</a:t>
                      </a:r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78205"/>
                  </a:ext>
                </a:extLst>
              </a:tr>
              <a:tr h="248784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Total shift	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9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08294"/>
                  </a:ext>
                </a:extLst>
              </a:tr>
              <a:tr h="233306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Breaks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1.5 hours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76855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Actual working time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7.5 hours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477002"/>
                  </a:ext>
                </a:extLst>
              </a:tr>
              <a:tr h="167072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Productive time (60%)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badi" panose="020B0604020104020204" pitchFamily="34" charset="0"/>
                        </a:rPr>
                        <a:t>4.5 hours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7295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A822E0C9-AB35-F19E-F3D5-8F972C91521B}"/>
              </a:ext>
            </a:extLst>
          </p:cNvPr>
          <p:cNvSpPr txBox="1"/>
          <p:nvPr/>
        </p:nvSpPr>
        <p:spPr>
          <a:xfrm>
            <a:off x="1121979" y="3632213"/>
            <a:ext cx="257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C0C0C0"/>
                </a:highlight>
                <a:latin typeface="Abadi" panose="020B0604020104020204" pitchFamily="34" charset="0"/>
              </a:rPr>
              <a:t>Assumptions</a:t>
            </a:r>
            <a:endParaRPr lang="en-IN" b="1" dirty="0">
              <a:highlight>
                <a:srgbClr val="C0C0C0"/>
              </a:highlight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DD59A-E7E9-7E83-A621-06B972A43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3" y="2716398"/>
            <a:ext cx="4603532" cy="522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54163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3D4B841-389D-436E-ACD2-D8A60F829B25}" vid="{A8446BFD-C322-46F4-9010-5440463A2D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683</TotalTime>
  <Words>1497</Words>
  <Application>Microsoft Office PowerPoint</Application>
  <PresentationFormat>Widescreen</PresentationFormat>
  <Paragraphs>130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Abadi</vt:lpstr>
      <vt:lpstr>Arial</vt:lpstr>
      <vt:lpstr>Arial Nova</vt:lpstr>
      <vt:lpstr>Arial Rounded MT Bold</vt:lpstr>
      <vt:lpstr>Biome</vt:lpstr>
      <vt:lpstr>Calibri</vt:lpstr>
      <vt:lpstr>Noto Sans Symbols</vt:lpstr>
      <vt:lpstr>Wingdings</vt:lpstr>
      <vt:lpstr>Theme1</vt:lpstr>
      <vt:lpstr>ABC Call Volume Trend Analysis</vt:lpstr>
      <vt:lpstr>PowerPoint Presentation</vt:lpstr>
      <vt:lpstr>Project Description</vt:lpstr>
      <vt:lpstr>Approach</vt:lpstr>
      <vt:lpstr>Tech-Stack Used</vt:lpstr>
      <vt:lpstr>Data Analytics Task</vt:lpstr>
      <vt:lpstr>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Shivam Singh</dc:creator>
  <cp:lastModifiedBy>Shivam Singh</cp:lastModifiedBy>
  <cp:revision>19</cp:revision>
  <dcterms:created xsi:type="dcterms:W3CDTF">2025-05-22T12:02:57Z</dcterms:created>
  <dcterms:modified xsi:type="dcterms:W3CDTF">2025-06-01T14:48:52Z</dcterms:modified>
</cp:coreProperties>
</file>